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4" r:id="rId4"/>
    <p:sldId id="267" r:id="rId5"/>
    <p:sldId id="263" r:id="rId6"/>
    <p:sldId id="266" r:id="rId7"/>
    <p:sldId id="265" r:id="rId8"/>
    <p:sldId id="270" r:id="rId9"/>
    <p:sldId id="271" r:id="rId10"/>
    <p:sldId id="272" r:id="rId11"/>
    <p:sldId id="269" r:id="rId12"/>
    <p:sldId id="257" r:id="rId13"/>
    <p:sldId id="259" r:id="rId14"/>
    <p:sldId id="260" r:id="rId15"/>
    <p:sldId id="261" r:id="rId16"/>
    <p:sldId id="276" r:id="rId17"/>
    <p:sldId id="277" r:id="rId18"/>
    <p:sldId id="278" r:id="rId19"/>
    <p:sldId id="273" r:id="rId20"/>
    <p:sldId id="274" r:id="rId21"/>
    <p:sldId id="275" r:id="rId22"/>
    <p:sldId id="280" r:id="rId23"/>
    <p:sldId id="281" r:id="rId24"/>
    <p:sldId id="282" r:id="rId25"/>
    <p:sldId id="283" r:id="rId26"/>
    <p:sldId id="26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202E-A7B9-49AD-87F7-89B6968C4721}" type="datetimeFigureOut">
              <a:rPr lang="lv-LV" smtClean="0"/>
              <a:t>2015.02.20.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505F-A552-494B-9D77-D52DCD303F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040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Deviņi</a:t>
            </a:r>
            <a:r>
              <a:rPr lang="lv-LV" baseline="0" dirty="0" smtClean="0"/>
              <a:t> amati, desmitais bads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505F-A552-494B-9D77-D52DCD303F71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602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Amats nav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505F-A552-494B-9D77-D52DCD303F71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805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0194" y="887105"/>
            <a:ext cx="9235698" cy="3291384"/>
          </a:xfrm>
        </p:spPr>
        <p:txBody>
          <a:bodyPr>
            <a:normAutofit fontScale="90000"/>
          </a:bodyPr>
          <a:lstStyle/>
          <a:p>
            <a:r>
              <a:rPr lang="lv-LV" sz="8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Antona Kūkoja </a:t>
            </a:r>
            <a: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lv-LV" sz="13500" dirty="0" smtClean="0">
                <a:solidFill>
                  <a:srgbClr val="FF9900"/>
                </a:solidFill>
              </a:rPr>
              <a:t>profesijas</a:t>
            </a:r>
            <a:endParaRPr lang="lv-LV" sz="13500" dirty="0">
              <a:solidFill>
                <a:srgbClr val="FF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4" y="4178489"/>
            <a:ext cx="8689976" cy="1371599"/>
          </a:xfrm>
        </p:spPr>
        <p:txBody>
          <a:bodyPr>
            <a:normAutofit fontScale="85000" lnSpcReduction="10000"/>
          </a:bodyPr>
          <a:lstStyle/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4.nodarbība</a:t>
            </a:r>
          </a:p>
          <a:p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ES 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projekts «Izglītības apstākļu uzlabošana mākslas mantojuma saglabāšanai Latvijā un Baltkrievijā pārrobežu sadarbības 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ietvaros»</a:t>
            </a:r>
            <a:endParaRPr lang="lv-LV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4" y="5467611"/>
            <a:ext cx="1774039" cy="11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9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Vārda </a:t>
            </a:r>
            <a:r>
              <a:rPr lang="lv-LV" dirty="0" err="1" smtClean="0"/>
              <a:t>mākslnieks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65" y="609600"/>
            <a:ext cx="5010083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Rakstnieks</a:t>
            </a:r>
          </a:p>
          <a:p>
            <a:r>
              <a:rPr lang="lv-LV" dirty="0" smtClean="0"/>
              <a:t>Dzejnieks</a:t>
            </a:r>
          </a:p>
          <a:p>
            <a:r>
              <a:rPr lang="lv-LV" dirty="0" smtClean="0"/>
              <a:t>publicists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530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vadītājs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err="1" smtClean="0"/>
              <a:t>A.Paulāna</a:t>
            </a:r>
            <a:r>
              <a:rPr lang="lv-LV" dirty="0" smtClean="0"/>
              <a:t> tautas lietišķās mākslas studijas vadītājs</a:t>
            </a:r>
          </a:p>
          <a:p>
            <a:r>
              <a:rPr lang="lv-LV" dirty="0" err="1" smtClean="0"/>
              <a:t>J.Soikāna</a:t>
            </a:r>
            <a:r>
              <a:rPr lang="lv-LV" dirty="0" smtClean="0"/>
              <a:t> Ludzas mākslas skolas direktors</a:t>
            </a:r>
          </a:p>
          <a:p>
            <a:r>
              <a:rPr lang="lv-LV" dirty="0" smtClean="0"/>
              <a:t>skolotājs</a:t>
            </a:r>
            <a:endParaRPr lang="lv-LV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82" y="1414272"/>
            <a:ext cx="4194048" cy="3572256"/>
          </a:xfrm>
        </p:spPr>
      </p:pic>
    </p:spTree>
    <p:extLst>
      <p:ext uri="{BB962C8B-B14F-4D97-AF65-F5344CB8AC3E}">
        <p14:creationId xmlns:p14="http://schemas.microsoft.com/office/powerpoint/2010/main" val="239837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749" y="95675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Atrodi, kādus darbus ir darījis </a:t>
            </a:r>
            <a:r>
              <a:rPr lang="lv-LV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antons</a:t>
            </a:r>
            <a: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Kūkojs</a:t>
            </a:r>
            <a: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lv-LV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3223" y="6246417"/>
            <a:ext cx="98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Skolotājs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964749" y="600020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Dzejnieks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221324" y="4990416"/>
            <a:ext cx="194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Kultūras darbinieks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3422469" y="384918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režisors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856448" y="4919859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scenogrāfs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8020594" y="372726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scenārists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7002792" y="5772508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Tērpus skiču autors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8891451" y="339991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Gaismotājs</a:t>
            </a:r>
            <a:endParaRPr lang="lv-LV" dirty="0"/>
          </a:p>
        </p:txBody>
      </p:sp>
      <p:sp>
        <p:nvSpPr>
          <p:cNvPr id="12" name="TextBox 11"/>
          <p:cNvSpPr txBox="1"/>
          <p:nvPr/>
        </p:nvSpPr>
        <p:spPr>
          <a:xfrm>
            <a:off x="8891451" y="4626894"/>
            <a:ext cx="17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Skaņu operators</a:t>
            </a:r>
            <a:endParaRPr lang="lv-LV" dirty="0"/>
          </a:p>
        </p:txBody>
      </p:sp>
      <p:sp>
        <p:nvSpPr>
          <p:cNvPr id="13" name="TextBox 12"/>
          <p:cNvSpPr txBox="1"/>
          <p:nvPr/>
        </p:nvSpPr>
        <p:spPr>
          <a:xfrm>
            <a:off x="1116429" y="3237379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Skatuves strādnieks</a:t>
            </a:r>
            <a:endParaRPr lang="lv-LV" dirty="0"/>
          </a:p>
        </p:txBody>
      </p:sp>
      <p:sp>
        <p:nvSpPr>
          <p:cNvPr id="14" name="TextBox 13"/>
          <p:cNvSpPr txBox="1"/>
          <p:nvPr/>
        </p:nvSpPr>
        <p:spPr>
          <a:xfrm>
            <a:off x="1193075" y="4327091"/>
            <a:ext cx="22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Teātra un filmu aktieris</a:t>
            </a:r>
            <a:endParaRPr lang="lv-LV" dirty="0"/>
          </a:p>
        </p:txBody>
      </p:sp>
      <p:sp>
        <p:nvSpPr>
          <p:cNvPr id="15" name="TextBox 14"/>
          <p:cNvSpPr txBox="1"/>
          <p:nvPr/>
        </p:nvSpPr>
        <p:spPr>
          <a:xfrm>
            <a:off x="5586482" y="4140861"/>
            <a:ext cx="540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Andreja </a:t>
            </a:r>
            <a:r>
              <a:rPr lang="lv-LV" dirty="0" err="1" smtClean="0"/>
              <a:t>Paulāna</a:t>
            </a:r>
            <a:r>
              <a:rPr lang="lv-LV" dirty="0" smtClean="0"/>
              <a:t> tautas lietišķās mākslas studijas vadītājs</a:t>
            </a:r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7489372" y="5178176"/>
            <a:ext cx="333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Latgales kultūras vēstures pētnieks</a:t>
            </a:r>
            <a:endParaRPr lang="lv-LV" dirty="0"/>
          </a:p>
        </p:txBody>
      </p:sp>
      <p:sp>
        <p:nvSpPr>
          <p:cNvPr id="17" name="TextBox 16"/>
          <p:cNvSpPr txBox="1"/>
          <p:nvPr/>
        </p:nvSpPr>
        <p:spPr>
          <a:xfrm>
            <a:off x="4397829" y="3399915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Muzeja darbinieks</a:t>
            </a:r>
            <a:endParaRPr lang="lv-LV" dirty="0"/>
          </a:p>
        </p:txBody>
      </p:sp>
      <p:sp>
        <p:nvSpPr>
          <p:cNvPr id="18" name="TextBox 17"/>
          <p:cNvSpPr txBox="1"/>
          <p:nvPr/>
        </p:nvSpPr>
        <p:spPr>
          <a:xfrm>
            <a:off x="2088105" y="5470638"/>
            <a:ext cx="395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/>
              <a:t>J.Soikāna</a:t>
            </a:r>
            <a:r>
              <a:rPr lang="lv-LV" dirty="0" smtClean="0"/>
              <a:t> Ludzas mākslas skolas direktors</a:t>
            </a:r>
            <a:endParaRPr lang="lv-LV" dirty="0"/>
          </a:p>
        </p:txBody>
      </p:sp>
      <p:sp>
        <p:nvSpPr>
          <p:cNvPr id="19" name="TextBox 18"/>
          <p:cNvSpPr txBox="1"/>
          <p:nvPr/>
        </p:nvSpPr>
        <p:spPr>
          <a:xfrm>
            <a:off x="635726" y="400291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Gleznotājs</a:t>
            </a:r>
            <a:endParaRPr lang="lv-LV" dirty="0"/>
          </a:p>
        </p:txBody>
      </p:sp>
      <p:sp>
        <p:nvSpPr>
          <p:cNvPr id="20" name="TextBox 19"/>
          <p:cNvSpPr txBox="1"/>
          <p:nvPr/>
        </p:nvSpPr>
        <p:spPr>
          <a:xfrm>
            <a:off x="4615543" y="451019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Publicists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5330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59" y="2228953"/>
            <a:ext cx="10364451" cy="1596177"/>
          </a:xfrm>
        </p:spPr>
        <p:txBody>
          <a:bodyPr>
            <a:normAutofit/>
          </a:bodyPr>
          <a:lstStyle/>
          <a:p>
            <a:r>
              <a:rPr lang="lv-LV" sz="8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</a:t>
            </a:r>
            <a:r>
              <a:rPr lang="lv-LV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omoti</a:t>
            </a:r>
            <a:r>
              <a:rPr lang="lv-LV" sz="8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10 bods</a:t>
            </a:r>
            <a:endParaRPr lang="lv-LV" sz="8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http://spi3uk.itvnet.lv/upload/articles/35/352413/images/_origin_Bads-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5" y="1942865"/>
            <a:ext cx="2833285" cy="19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89" y="2283544"/>
            <a:ext cx="10364451" cy="1596177"/>
          </a:xfrm>
        </p:spPr>
        <p:txBody>
          <a:bodyPr>
            <a:normAutofit/>
          </a:bodyPr>
          <a:lstStyle/>
          <a:p>
            <a:r>
              <a:rPr lang="lv-LV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Omots</a:t>
            </a:r>
            <a:r>
              <a:rPr lang="lv-LV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na</a:t>
            </a:r>
            <a:r>
              <a:rPr lang="lv-LV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komots</a:t>
            </a:r>
            <a:endParaRPr lang="lv-LV" sz="8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4" name="Picture 6" descr="http://sedlo-orlovskaya.ru/wp-content/uploads/2013/11/DSC_025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7956"/>
          <a:stretch/>
        </p:blipFill>
        <p:spPr bwMode="auto">
          <a:xfrm>
            <a:off x="6637751" y="1715978"/>
            <a:ext cx="4981433" cy="30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1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96686"/>
            <a:ext cx="8689976" cy="3448594"/>
          </a:xfrm>
        </p:spPr>
        <p:txBody>
          <a:bodyPr>
            <a:normAutofit/>
          </a:bodyPr>
          <a:lstStyle/>
          <a:p>
            <a:r>
              <a:rPr lang="lv-LV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lv-LV" sz="4000" cap="none" dirty="0">
                <a:solidFill>
                  <a:srgbClr val="FF9900"/>
                </a:solidFill>
                <a:latin typeface="Candara" panose="020E0502030303020204" pitchFamily="34" charset="0"/>
              </a:rPr>
              <a:t>Iniciālis</a:t>
            </a:r>
            <a:r>
              <a:rPr lang="lv-LV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»</a:t>
            </a:r>
            <a:r>
              <a:rPr lang="lv-LV" sz="4000" cap="none" dirty="0">
                <a:solidFill>
                  <a:srgbClr val="FF9900"/>
                </a:solidFill>
                <a:latin typeface="Candara" panose="020E0502030303020204" pitchFamily="34" charset="0"/>
              </a:rPr>
              <a:t> </a:t>
            </a:r>
            <a:r>
              <a:rPr lang="lv-LV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no latīņu valodas </a:t>
            </a:r>
            <a:r>
              <a:rPr lang="lv-LV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vārda </a:t>
            </a:r>
            <a:r>
              <a:rPr lang="lv-LV" sz="4000" i="1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initialis</a:t>
            </a:r>
            <a:r>
              <a:rPr lang="lv-LV" sz="40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nozīmē «</a:t>
            </a:r>
            <a:r>
              <a:rPr lang="lv-LV" sz="4000" i="1" cap="none" dirty="0" smtClean="0">
                <a:solidFill>
                  <a:srgbClr val="FF9900"/>
                </a:solidFill>
                <a:latin typeface="Candara" panose="020E0502030303020204" pitchFamily="34" charset="0"/>
              </a:rPr>
              <a:t>tas, kas ir sākumā</a:t>
            </a:r>
            <a:r>
              <a:rPr lang="lv-LV" sz="40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»</a:t>
            </a:r>
            <a:br>
              <a:rPr lang="lv-LV" sz="40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tie varbūt:</a:t>
            </a:r>
            <a:b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1) pirmie burti vārdā un uzvārdā, piemēram,  AK (Antons </a:t>
            </a:r>
            <a:r>
              <a:rPr lang="lv-LV" sz="2400" i="1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Kūkojs</a:t>
            </a: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)</a:t>
            </a:r>
            <a:b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2)kāda nosaukuma pirmie burti P.S. (post </a:t>
            </a:r>
            <a:r>
              <a:rPr lang="lv-LV" sz="2400" i="1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scriptum</a:t>
            </a: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– pēc rakstītā)</a:t>
            </a:r>
            <a:b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3) īpaši noformēts jebkurš pirmais burts kādam vārdam</a:t>
            </a:r>
            <a:endParaRPr lang="lv-LV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62150"/>
            <a:ext cx="10351752" cy="3878890"/>
          </a:xfrm>
        </p:spPr>
        <p:txBody>
          <a:bodyPr>
            <a:normAutofit/>
          </a:bodyPr>
          <a:lstStyle/>
          <a:p>
            <a:r>
              <a:rPr lang="lv-LV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Monogramma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No grieķu valodas vārdiem </a:t>
            </a:r>
            <a:r>
              <a:rPr lang="ru-RU" sz="3200" dirty="0" err="1" smtClean="0">
                <a:solidFill>
                  <a:srgbClr val="F29000"/>
                </a:solidFill>
                <a:latin typeface="Candara" panose="020E0502030303020204" pitchFamily="34" charset="0"/>
              </a:rPr>
              <a:t>μόνος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– </a:t>
            </a:r>
            <a:r>
              <a:rPr lang="lv-LV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viens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3200" dirty="0" err="1" smtClean="0">
                <a:solidFill>
                  <a:srgbClr val="F29000"/>
                </a:solidFill>
                <a:latin typeface="Candara" panose="020E0502030303020204" pitchFamily="34" charset="0"/>
              </a:rPr>
              <a:t>γρ</a:t>
            </a:r>
            <a:r>
              <a:rPr lang="ru-RU" sz="3200" dirty="0" smtClean="0">
                <a:solidFill>
                  <a:srgbClr val="F29000"/>
                </a:solidFill>
                <a:latin typeface="Candara" panose="020E0502030303020204" pitchFamily="34" charset="0"/>
              </a:rPr>
              <a:t>αμμα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– </a:t>
            </a:r>
            <a:r>
              <a:rPr lang="lv-LV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burts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b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ir zīme, kas tiek veidota no savstarpēji blakus novietotiem vai savītiem vārda un uzvārda pirmajiem burtiem.</a:t>
            </a:r>
            <a:br>
              <a:rPr lang="lv-LV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endParaRPr lang="lv-LV" sz="3200" cap="none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2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Monogrammas pielietojums</a:t>
            </a:r>
            <a:endParaRPr lang="lv-LV" dirty="0"/>
          </a:p>
        </p:txBody>
      </p:sp>
      <p:pic>
        <p:nvPicPr>
          <p:cNvPr id="8194" name="Picture 2" descr="https://upload.wikimedia.org/wikipedia/commons/7/72/Monogram_of_Catherine_the_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0" y="1727014"/>
            <a:ext cx="2195740" cy="31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voyapechat.ru/wyswyg/image/1%20monog/s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28" y="1728498"/>
            <a:ext cx="3788784" cy="31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c.pics.livejournal.com/tvoyapechat_ooo/27313149/106717/106717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60" y="1727014"/>
            <a:ext cx="2028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s1.livemaster.ru/foto/large/09c4403890-ukrasheniya-monogramma-kulon-n93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33" y="1727014"/>
            <a:ext cx="3242366" cy="31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6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ravirovka.net/upgalery/images/works/w1/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24" y="350560"/>
            <a:ext cx="3163991" cy="27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ravirovka.net/upgalery/images/works/w1/a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1" r="16370"/>
          <a:stretch/>
        </p:blipFill>
        <p:spPr bwMode="auto">
          <a:xfrm>
            <a:off x="257914" y="1744862"/>
            <a:ext cx="2862614" cy="34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tat8.blog.ru/lr/0a23616f8bd5b12079b672617dfa1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09" y="3286668"/>
            <a:ext cx="2823149" cy="26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848" y="1370640"/>
            <a:ext cx="3839642" cy="143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793" y="3686582"/>
            <a:ext cx="39433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9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INICIĀLIS, </a:t>
            </a:r>
            <a:r>
              <a:rPr lang="lv-LV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tā pielietojums</a:t>
            </a:r>
            <a:r>
              <a:rPr lang="lv-LV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lv-LV" sz="9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0272" y="2022966"/>
            <a:ext cx="4873474" cy="679994"/>
          </a:xfrm>
        </p:spPr>
        <p:txBody>
          <a:bodyPr/>
          <a:lstStyle/>
          <a:p>
            <a:r>
              <a:rPr lang="lv-LV" dirty="0" smtClean="0"/>
              <a:t>Pasākās</a:t>
            </a:r>
            <a:r>
              <a:rPr lang="lv-LV" dirty="0"/>
              <a:t> </a:t>
            </a:r>
            <a:r>
              <a:rPr lang="lv-LV" dirty="0" smtClean="0"/>
              <a:t>un  stāstos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6422" y="5408703"/>
            <a:ext cx="4881804" cy="679994"/>
          </a:xfrm>
        </p:spPr>
        <p:txBody>
          <a:bodyPr/>
          <a:lstStyle/>
          <a:p>
            <a:r>
              <a:rPr lang="lv-LV" dirty="0" smtClean="0"/>
              <a:t>vēstulēs</a:t>
            </a:r>
            <a:endParaRPr lang="lv-LV" dirty="0"/>
          </a:p>
        </p:txBody>
      </p:sp>
      <p:pic>
        <p:nvPicPr>
          <p:cNvPr id="5124" name="Picture 1" descr="https://encrypted-tbn1.gstatic.com/images?q=tbn:ANd9GcTR3G1vM2fj_U48F60RYH2s5m3UlvgYMfRUwH7f9YUq6cNCxm-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1224" r="14063" b="4893"/>
          <a:stretch>
            <a:fillRect/>
          </a:stretch>
        </p:blipFill>
        <p:spPr bwMode="auto">
          <a:xfrm>
            <a:off x="851295" y="2824512"/>
            <a:ext cx="2473859" cy="256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rc_mi" descr="http://fromoldbooks.org/r/e/000-iii-decorative-initial-letter-t-q85-489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28" y="2824512"/>
            <a:ext cx="2500718" cy="25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bibliotekar.ru/Prometey-11/18.files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64" y="1863065"/>
            <a:ext cx="3040559" cy="42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620" y="3964522"/>
            <a:ext cx="2002971" cy="14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9501" y="3244334"/>
            <a:ext cx="111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profession</a:t>
            </a:r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2256818" y="2329934"/>
            <a:ext cx="123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профессия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2769859" y="4636405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dirty="0"/>
              <a:t>прафесія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7506269" y="1705970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/>
              <a:t>profeseja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4371227" y="1517471"/>
            <a:ext cx="883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profese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713027" y="4313239"/>
            <a:ext cx="1155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/>
          </a:p>
          <a:p>
            <a:r>
              <a:rPr lang="lv-LV" dirty="0" err="1"/>
              <a:t>profesio</a:t>
            </a:r>
            <a:endParaRPr lang="lv-LV" dirty="0"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7119" y="3411519"/>
            <a:ext cx="85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beroep</a:t>
            </a:r>
            <a:endParaRPr lang="lv-LV" dirty="0"/>
          </a:p>
        </p:txBody>
      </p:sp>
      <p:sp>
        <p:nvSpPr>
          <p:cNvPr id="12" name="Rectangle 11"/>
          <p:cNvSpPr/>
          <p:nvPr/>
        </p:nvSpPr>
        <p:spPr>
          <a:xfrm>
            <a:off x="5424085" y="1315324"/>
            <a:ext cx="122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professione</a:t>
            </a:r>
            <a:endParaRPr lang="lv-LV" dirty="0"/>
          </a:p>
        </p:txBody>
      </p:sp>
      <p:sp>
        <p:nvSpPr>
          <p:cNvPr id="13" name="Rectangle 12"/>
          <p:cNvSpPr/>
          <p:nvPr/>
        </p:nvSpPr>
        <p:spPr>
          <a:xfrm>
            <a:off x="8893636" y="47749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職業</a:t>
            </a:r>
            <a:endParaRPr lang="lv-LV" dirty="0"/>
          </a:p>
        </p:txBody>
      </p:sp>
      <p:sp>
        <p:nvSpPr>
          <p:cNvPr id="14" name="Rectangle 13"/>
          <p:cNvSpPr/>
          <p:nvPr/>
        </p:nvSpPr>
        <p:spPr>
          <a:xfrm>
            <a:off x="9703390" y="2329934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告白</a:t>
            </a:r>
            <a:endParaRPr lang="lv-LV" dirty="0"/>
          </a:p>
        </p:txBody>
      </p:sp>
      <p:sp>
        <p:nvSpPr>
          <p:cNvPr id="15" name="Rectangle 14"/>
          <p:cNvSpPr/>
          <p:nvPr/>
        </p:nvSpPr>
        <p:spPr>
          <a:xfrm>
            <a:off x="2067029" y="1176699"/>
            <a:ext cx="1196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/>
              <a:t>професија</a:t>
            </a:r>
            <a:endParaRPr lang="lv-LV" dirty="0"/>
          </a:p>
        </p:txBody>
      </p:sp>
      <p:sp>
        <p:nvSpPr>
          <p:cNvPr id="16" name="Rectangle 15"/>
          <p:cNvSpPr/>
          <p:nvPr/>
        </p:nvSpPr>
        <p:spPr>
          <a:xfrm>
            <a:off x="889088" y="3244334"/>
            <a:ext cx="116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professjoni</a:t>
            </a:r>
            <a:endParaRPr lang="lv-LV" dirty="0"/>
          </a:p>
        </p:txBody>
      </p:sp>
      <p:sp>
        <p:nvSpPr>
          <p:cNvPr id="17" name="Rectangle 16"/>
          <p:cNvSpPr/>
          <p:nvPr/>
        </p:nvSpPr>
        <p:spPr>
          <a:xfrm>
            <a:off x="2975412" y="3736075"/>
            <a:ext cx="103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profesjon</a:t>
            </a:r>
            <a:endParaRPr lang="lv-LV" dirty="0"/>
          </a:p>
        </p:txBody>
      </p:sp>
      <p:sp>
        <p:nvSpPr>
          <p:cNvPr id="18" name="Rectangle 17"/>
          <p:cNvSpPr/>
          <p:nvPr/>
        </p:nvSpPr>
        <p:spPr>
          <a:xfrm>
            <a:off x="10404312" y="3551409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zawód</a:t>
            </a:r>
            <a:endParaRPr lang="lv-LV" dirty="0"/>
          </a:p>
        </p:txBody>
      </p:sp>
      <p:sp>
        <p:nvSpPr>
          <p:cNvPr id="19" name="Rectangle 18"/>
          <p:cNvSpPr/>
          <p:nvPr/>
        </p:nvSpPr>
        <p:spPr>
          <a:xfrm>
            <a:off x="5254995" y="2340550"/>
            <a:ext cx="102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profissão</a:t>
            </a:r>
            <a:endParaRPr lang="lv-LV" dirty="0"/>
          </a:p>
        </p:txBody>
      </p:sp>
      <p:sp>
        <p:nvSpPr>
          <p:cNvPr id="20" name="Rectangle 19"/>
          <p:cNvSpPr/>
          <p:nvPr/>
        </p:nvSpPr>
        <p:spPr>
          <a:xfrm>
            <a:off x="6652498" y="5173344"/>
            <a:ext cx="93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profesie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4028825" y="3120828"/>
            <a:ext cx="114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propesyon</a:t>
            </a:r>
            <a:endParaRPr lang="lv-LV" dirty="0"/>
          </a:p>
        </p:txBody>
      </p:sp>
      <p:sp>
        <p:nvSpPr>
          <p:cNvPr id="22" name="Rectangle 21"/>
          <p:cNvSpPr/>
          <p:nvPr/>
        </p:nvSpPr>
        <p:spPr>
          <a:xfrm>
            <a:off x="7286355" y="2669319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ammatti</a:t>
            </a:r>
            <a:endParaRPr lang="lv-LV" dirty="0"/>
          </a:p>
        </p:txBody>
      </p:sp>
      <p:sp>
        <p:nvSpPr>
          <p:cNvPr id="23" name="Rectangle 22"/>
          <p:cNvSpPr/>
          <p:nvPr/>
        </p:nvSpPr>
        <p:spPr>
          <a:xfrm>
            <a:off x="7531917" y="1029143"/>
            <a:ext cx="103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profesión</a:t>
            </a:r>
            <a:endParaRPr lang="lv-LV" dirty="0"/>
          </a:p>
        </p:txBody>
      </p:sp>
      <p:sp>
        <p:nvSpPr>
          <p:cNvPr id="24" name="Rectangle 23"/>
          <p:cNvSpPr/>
          <p:nvPr/>
        </p:nvSpPr>
        <p:spPr>
          <a:xfrm>
            <a:off x="1065580" y="5550805"/>
            <a:ext cx="10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/>
          </a:p>
          <a:p>
            <a:r>
              <a:rPr lang="lv-LV" dirty="0" err="1"/>
              <a:t>szakma</a:t>
            </a:r>
            <a:endParaRPr lang="lv-LV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2533" y="4128573"/>
            <a:ext cx="67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Beruf</a:t>
            </a:r>
            <a:endParaRPr lang="lv-LV" dirty="0"/>
          </a:p>
        </p:txBody>
      </p:sp>
      <p:sp>
        <p:nvSpPr>
          <p:cNvPr id="26" name="Rectangle 25"/>
          <p:cNvSpPr/>
          <p:nvPr/>
        </p:nvSpPr>
        <p:spPr>
          <a:xfrm>
            <a:off x="9641822" y="1176699"/>
            <a:ext cx="115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dirty="0"/>
              <a:t>proffesiwn</a:t>
            </a:r>
            <a:endParaRPr lang="lv-LV" dirty="0"/>
          </a:p>
        </p:txBody>
      </p:sp>
      <p:sp>
        <p:nvSpPr>
          <p:cNvPr id="27" name="Rectangle 26"/>
          <p:cNvSpPr/>
          <p:nvPr/>
        </p:nvSpPr>
        <p:spPr>
          <a:xfrm>
            <a:off x="10835978" y="267913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/>
              <a:t>yrke</a:t>
            </a:r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3169920" y="341151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/>
              <a:t>omots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440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http://velizariy.kiev.ua/avallon/market/pic/INIT-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3" y="988831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s://becker.wustl.edu/sites/default/files/resize/imagecache/original/Q-197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43" y="988831"/>
            <a:ext cx="1876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becker.wustl.edu/sites/default/files/resize/imagecache/original/T%20-%20Book%204%20-%20Page%20315-195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68" y="988831"/>
            <a:ext cx="185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https://becker.wustl.edu/sites/default/files/resize/imagecache/original/initial-193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68" y="3015736"/>
            <a:ext cx="1838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https://becker.wustl.edu/sites/default/files/resize/imagecache/original/cowperillt-25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243" y="988831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s://becker.wustl.edu/sites/default/files/resize/imagecache/original/cowpoerinitial-231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43" y="4566392"/>
            <a:ext cx="2028688" cy="175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6" descr="http://velizariy.kiev.ua/avallon/market/pic/INIT-09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6" y="2950330"/>
            <a:ext cx="2466567" cy="24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2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optattoo.ru/photos/nasekomye/babochki/initsialy-i-sinyaya-babochka-na-no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8" y="3207336"/>
            <a:ext cx="3469215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arogu-meistare.lv/storage/media/jaunumi-news1/burtsh_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49" y="3207336"/>
            <a:ext cx="2645277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s2.livemaster.ru/foto/large/9603464987--podarki-k-prazdnikam-sashe-monogramma-renessans-n197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1203" r="16054" b="6196"/>
          <a:stretch/>
        </p:blipFill>
        <p:spPr bwMode="auto">
          <a:xfrm>
            <a:off x="7950924" y="3207335"/>
            <a:ext cx="2601913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2.bp.blogspot.com/-H-ZvRrZzEbo/TmHIvf04CSI/AAAAAAAAAEA/TE6GcmJ6-oI/s1600/DSC08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28" y="882333"/>
            <a:ext cx="2885462" cy="19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ss.lv/images/2014-08-08/345134/VHkMHUtmQVw=/home-stuff-gifts-souvenirs-handmade-products-wedding-accessories-1-1.8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5851"/>
          <a:stretch/>
        </p:blipFill>
        <p:spPr bwMode="auto">
          <a:xfrm>
            <a:off x="4361816" y="882333"/>
            <a:ext cx="3796486" cy="17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984" y="882333"/>
            <a:ext cx="2185853" cy="21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rc_mi" descr="http://cdnpix.com/show/imgs/bc701ed3fddbff62dcc69bafa85a9ef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-433" r="-3646" b="433"/>
          <a:stretch/>
        </p:blipFill>
        <p:spPr bwMode="auto">
          <a:xfrm>
            <a:off x="980122" y="797243"/>
            <a:ext cx="4210186" cy="54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rc_mi" descr="https://farm6.staticflickr.com/5012/5470988479_a26e65387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40" y="797242"/>
            <a:ext cx="5202963" cy="520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80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993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dirty="0" smtClean="0">
                <a:latin typeface="Candara" panose="020E0502030303020204" pitchFamily="34" charset="0"/>
              </a:rPr>
              <a:t>Uzdevums </a:t>
            </a:r>
            <a:r>
              <a:rPr lang="lv-LV" sz="4400" dirty="0">
                <a:latin typeface="Candara" panose="020E0502030303020204" pitchFamily="34" charset="0"/>
              </a:rPr>
              <a:t>par iniciāļiem</a:t>
            </a:r>
          </a:p>
          <a:p>
            <a:pPr algn="ctr"/>
            <a:r>
              <a:rPr lang="lv-LV" sz="4400" dirty="0">
                <a:latin typeface="Candara" panose="020E0502030303020204" pitchFamily="34" charset="0"/>
              </a:rPr>
              <a:t>1. Izdomā un uzzīmē vārda un uzvārda </a:t>
            </a:r>
            <a:r>
              <a:rPr lang="lv-LV" sz="4400" dirty="0" smtClean="0">
                <a:latin typeface="Candara" panose="020E0502030303020204" pitchFamily="34" charset="0"/>
              </a:rPr>
              <a:t>iniciāļus vai monogrammu </a:t>
            </a:r>
            <a:r>
              <a:rPr lang="lv-LV" sz="4400" dirty="0">
                <a:latin typeface="Candara" panose="020E0502030303020204" pitchFamily="34" charset="0"/>
              </a:rPr>
              <a:t>kvadrāta laukumā :</a:t>
            </a:r>
          </a:p>
          <a:p>
            <a:pPr marL="457200" indent="-457200" algn="ctr">
              <a:buAutoNum type="alphaLcParenR"/>
            </a:pPr>
            <a:r>
              <a:rPr lang="lv-LV" sz="4400" dirty="0">
                <a:latin typeface="Candara" panose="020E0502030303020204" pitchFamily="34" charset="0"/>
              </a:rPr>
              <a:t>Antona Kūkoja iniciāļus, un attēlo viņa profesijas;</a:t>
            </a:r>
          </a:p>
          <a:p>
            <a:pPr marL="457200" indent="-457200" algn="ctr">
              <a:buAutoNum type="alphaLcParenR"/>
            </a:pPr>
            <a:r>
              <a:rPr lang="lv-LV" sz="4400" dirty="0">
                <a:latin typeface="Candara" panose="020E0502030303020204" pitchFamily="34" charset="0"/>
              </a:rPr>
              <a:t>Savus vai draugu, vai vecāku iniciāļus arī attēlojot </a:t>
            </a:r>
            <a:r>
              <a:rPr lang="lv-LV" sz="4400" dirty="0" smtClean="0">
                <a:latin typeface="Candara" panose="020E0502030303020204" pitchFamily="34" charset="0"/>
              </a:rPr>
              <a:t>profesijas;</a:t>
            </a:r>
          </a:p>
          <a:p>
            <a:pPr marL="457200" indent="-457200" algn="ctr">
              <a:buAutoNum type="alphaLcParenR"/>
            </a:pPr>
            <a:r>
              <a:rPr lang="lv-LV" sz="4400" dirty="0" smtClean="0">
                <a:latin typeface="Candara" panose="020E0502030303020204" pitchFamily="34" charset="0"/>
              </a:rPr>
              <a:t>Padomā, kur tu varētu to pielietos praktiski.</a:t>
            </a:r>
            <a:endParaRPr lang="lv-LV" sz="4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6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10254"/>
            <a:ext cx="10351752" cy="2736819"/>
          </a:xfrm>
        </p:spPr>
        <p:txBody>
          <a:bodyPr>
            <a:normAutofit/>
          </a:bodyPr>
          <a:lstStyle/>
          <a:p>
            <a:r>
              <a:rPr lang="lv-LV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Vizītkarte</a:t>
            </a:r>
            <a:endParaRPr lang="lv-LV" sz="9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2947073"/>
            <a:ext cx="10351752" cy="1368183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lv-LV" altLang="lv-LV" sz="28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Neliela kartīte ar</a:t>
            </a:r>
            <a:r>
              <a:rPr lang="lv-LV" altLang="lv-LV" sz="28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lv-LV" altLang="lv-LV" sz="28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tās īpašnieka vārdu, uzvārdu, arī adresi,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lv-LV" altLang="lv-LV" sz="28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nodarbošanos u. tml. (to pasniedz, piemēram, iepazīstoties</a:t>
            </a:r>
            <a:r>
              <a:rPr lang="lv-LV" altLang="lv-LV" sz="28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), </a:t>
            </a:r>
            <a:r>
              <a:rPr lang="lv-LV" altLang="lv-LV" sz="2800" i="1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parasti tipogrāfiski iespiestu</a:t>
            </a:r>
            <a:r>
              <a:rPr lang="lv-LV" altLang="lv-LV" sz="2800" i="1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  <a:r>
              <a:rPr lang="lv-LV" altLang="lv-LV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endParaRPr lang="lv-LV" altLang="lv-LV" sz="2800" cap="none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endParaRPr lang="lv-LV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0826" y="56869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4331342"/>
            <a:ext cx="2428875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0" y="4315256"/>
            <a:ext cx="2346960" cy="1367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32" t="2655" r="8621" b="11142"/>
          <a:stretch/>
        </p:blipFill>
        <p:spPr>
          <a:xfrm>
            <a:off x="5892791" y="4331343"/>
            <a:ext cx="2502272" cy="1372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8628" t="32203" r="28286" b="31946"/>
          <a:stretch/>
        </p:blipFill>
        <p:spPr>
          <a:xfrm>
            <a:off x="8496654" y="4315256"/>
            <a:ext cx="2455817" cy="13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ing.lv/u/wysiwyg/Portfolio/Vitkovsky/.resized_509x340_portfolio63_63_vitkovsky_vzk_Pictur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69" y="919070"/>
            <a:ext cx="7150454" cy="47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0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944982"/>
            <a:ext cx="8689976" cy="822958"/>
          </a:xfrm>
        </p:spPr>
        <p:txBody>
          <a:bodyPr/>
          <a:lstStyle/>
          <a:p>
            <a:r>
              <a:rPr lang="lv-LV" dirty="0" smtClean="0"/>
              <a:t>Uzdevums par vizītkarti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687389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lv-LV" cap="none" dirty="0" smtClean="0"/>
              <a:t>Izstrādā vizītkarti iekļaujot paraugā redzamo informāciju</a:t>
            </a:r>
          </a:p>
          <a:p>
            <a:r>
              <a:rPr lang="lv-LV" cap="none" dirty="0" smtClean="0"/>
              <a:t>A) sev, pārdomājot kādā uzņēmumā tu strādā, kādā amatā </a:t>
            </a:r>
            <a:r>
              <a:rPr lang="lv-LV" cap="none" dirty="0" err="1" smtClean="0"/>
              <a:t>u.T.T</a:t>
            </a:r>
            <a:r>
              <a:rPr lang="lv-LV" cap="none" dirty="0" smtClean="0"/>
              <a:t>.</a:t>
            </a:r>
          </a:p>
          <a:p>
            <a:r>
              <a:rPr lang="lv-LV" cap="none" dirty="0" smtClean="0"/>
              <a:t>B) vai Antonam Kūkojam kādā no viņa </a:t>
            </a:r>
            <a:r>
              <a:rPr lang="lv-LV" cap="none" dirty="0" err="1" smtClean="0"/>
              <a:t>daudzajām</a:t>
            </a:r>
            <a:r>
              <a:rPr lang="lv-LV" cap="none" dirty="0" smtClean="0"/>
              <a:t> profesijām!</a:t>
            </a:r>
            <a:endParaRPr lang="lv-LV" cap="none" dirty="0"/>
          </a:p>
        </p:txBody>
      </p:sp>
      <p:pic>
        <p:nvPicPr>
          <p:cNvPr id="4" name="Picture 4" descr="http://www.komplekts.lv/images/detailed/0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1096626"/>
            <a:ext cx="5120640" cy="28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31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558" y="500685"/>
            <a:ext cx="8689976" cy="2509213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Paldies par uzmanību!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3766" y="3042138"/>
            <a:ext cx="8689976" cy="1371599"/>
          </a:xfrm>
        </p:spPr>
        <p:txBody>
          <a:bodyPr/>
          <a:lstStyle/>
          <a:p>
            <a:r>
              <a:rPr lang="lv-LV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Uz tikšanos nākamajā nodarbībā.</a:t>
            </a:r>
          </a:p>
          <a:p>
            <a:endParaRPr lang="lv-LV" cap="none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3774" y="378374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lv-LV" smtClean="0"/>
              <a:t>JaUtājumi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432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Cēlies no latīņu valodas vārda </a:t>
            </a:r>
            <a:r>
              <a:rPr lang="lv-LV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Professio</a:t>
            </a:r>
            <a:r>
              <a:rPr lang="lv-LV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 </a:t>
            </a:r>
            <a:br>
              <a:rPr lang="lv-LV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Nodarbošanās, specialitāte, kas prasa noteiktas zināšanas prasmes un iemaņas.</a:t>
            </a:r>
            <a:endParaRPr lang="lv-LV" sz="48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Kas tas ir «</a:t>
            </a:r>
            <a:r>
              <a:rPr lang="lv-LV" sz="6600" dirty="0" smtClean="0">
                <a:solidFill>
                  <a:srgbClr val="F29000"/>
                </a:solidFill>
                <a:latin typeface="Candara" panose="020E0502030303020204" pitchFamily="34" charset="0"/>
              </a:rPr>
              <a:t>profesija</a:t>
            </a:r>
            <a:r>
              <a:rPr lang="lv-LV" sz="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»?</a:t>
            </a:r>
            <a:endParaRPr lang="lv-LV" sz="66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2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357" y="1663336"/>
            <a:ext cx="10364452" cy="3427245"/>
          </a:xfrm>
        </p:spPr>
        <p:txBody>
          <a:bodyPr>
            <a:normAutofit/>
          </a:bodyPr>
          <a:lstStyle/>
          <a:p>
            <a:r>
              <a:rPr lang="lv-LV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Kas ir talants?</a:t>
            </a:r>
            <a:endParaRPr lang="lv-LV" sz="9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0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/>
              <a:t/>
            </a:r>
            <a:br>
              <a:rPr lang="lv-LV" sz="2400" dirty="0"/>
            </a:b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Prasme   </a:t>
            </a:r>
            <a:r>
              <a:rPr lang="lv-LV" sz="4000" dirty="0" smtClean="0">
                <a:solidFill>
                  <a:srgbClr val="F29000"/>
                </a:solidFill>
                <a:latin typeface="Candara" panose="020E0502030303020204" pitchFamily="34" charset="0"/>
              </a:rPr>
              <a:t>saskatīt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to</a:t>
            </a:r>
            <a:r>
              <a:rPr lang="lv-LV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ko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ne -   </a:t>
            </a:r>
            <a:r>
              <a:rPr lang="lv-LV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saskata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citi,</a:t>
            </a:r>
            <a:b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sadzirdēt</a:t>
            </a:r>
            <a:r>
              <a:rPr lang="ru-RU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   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</a:t>
            </a:r>
            <a:r>
              <a:rPr lang="lv-LV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, ko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ne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-      </a:t>
            </a:r>
            <a:r>
              <a:rPr lang="lv-LV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sadzird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    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citi,</a:t>
            </a:r>
            <a:b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saprast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to, </a:t>
            </a:r>
            <a:r>
              <a:rPr lang="lv-LV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ko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ne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-   </a:t>
            </a:r>
            <a:r>
              <a:rPr lang="lv-LV" sz="4000" dirty="0" smtClean="0">
                <a:solidFill>
                  <a:srgbClr val="FF9900"/>
                </a:solidFill>
                <a:latin typeface="Candara" panose="020E0502030303020204" pitchFamily="34" charset="0"/>
              </a:rPr>
              <a:t>saprot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   </a:t>
            </a:r>
            <a:r>
              <a:rPr lang="lv-LV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         citi.</a:t>
            </a: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b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Kā </a:t>
            </a:r>
            <a:r>
              <a:rPr lang="lv-LV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rodas šī prasme? </a:t>
            </a:r>
            <a: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/>
            </a:r>
            <a:br>
              <a:rPr lang="lv-LV" sz="2400" dirty="0" smtClean="0"/>
            </a:br>
            <a:endParaRPr lang="lv-LV" sz="2400" dirty="0"/>
          </a:p>
        </p:txBody>
      </p:sp>
      <p:sp>
        <p:nvSpPr>
          <p:cNvPr id="3" name="Rectangle 2"/>
          <p:cNvSpPr/>
          <p:nvPr/>
        </p:nvSpPr>
        <p:spPr>
          <a:xfrm>
            <a:off x="992777" y="979931"/>
            <a:ext cx="1014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lv-LV" dirty="0"/>
          </a:p>
        </p:txBody>
      </p:sp>
      <p:pic>
        <p:nvPicPr>
          <p:cNvPr id="1026" name="Picture 2" descr="http://spi2uk.itvnet.lv/upload2/articles/52/525153/images/_origin_Ka-zimet-acis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r="3283" b="9917"/>
          <a:stretch/>
        </p:blipFill>
        <p:spPr bwMode="auto">
          <a:xfrm>
            <a:off x="3289670" y="146586"/>
            <a:ext cx="2013850" cy="13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pi2uk.itvnet.lv/upload2/articles/52/525153/images/_origin_Ka-zimet-acis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r="3283" b="9917"/>
          <a:stretch/>
        </p:blipFill>
        <p:spPr bwMode="auto">
          <a:xfrm>
            <a:off x="7838806" y="137428"/>
            <a:ext cx="2001316" cy="13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news.kz/static/news/4/1/41peKmN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18528" r="24188" b="31936"/>
          <a:stretch/>
        </p:blipFill>
        <p:spPr bwMode="auto">
          <a:xfrm>
            <a:off x="1213213" y="1555716"/>
            <a:ext cx="2351316" cy="13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enews.kz/static/news/4/1/41peKmN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18528" r="24188" b="31936"/>
          <a:stretch/>
        </p:blipFill>
        <p:spPr bwMode="auto">
          <a:xfrm>
            <a:off x="7129058" y="1639402"/>
            <a:ext cx="2172868" cy="12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doktora.net/wp-content/uploads/2011/10/dvuyazyichnyie-deti-ploho-ili-horosh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6104" b="22160"/>
          <a:stretch/>
        </p:blipFill>
        <p:spPr bwMode="auto">
          <a:xfrm>
            <a:off x="1321920" y="3141484"/>
            <a:ext cx="2133902" cy="14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udoktora.net/wp-content/uploads/2011/10/dvuyazyichnyie-deti-ploho-ili-horosh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6104" b="22160"/>
          <a:stretch/>
        </p:blipFill>
        <p:spPr bwMode="auto">
          <a:xfrm>
            <a:off x="6558644" y="3141484"/>
            <a:ext cx="2071549" cy="14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5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dirty="0" smtClean="0"/>
          </a:p>
          <a:p>
            <a:pPr algn="ctr"/>
            <a:endParaRPr lang="lv-LV" dirty="0"/>
          </a:p>
          <a:p>
            <a:pPr algn="ctr"/>
            <a:endParaRPr lang="lv-LV" dirty="0" smtClean="0"/>
          </a:p>
          <a:p>
            <a:pPr algn="ctr"/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KAS      IR    TĀ      AVOTS     ? </a:t>
            </a:r>
          </a:p>
          <a:p>
            <a:pPr algn="ctr"/>
            <a:endParaRPr lang="lv-LV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TĀ 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AVOTS    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IR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CILVĒKA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SPĒJA BRĪNĪTIES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; </a:t>
            </a:r>
            <a:b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BRĪNĪTIES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PAR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 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LAPAS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FORMU, DEBESU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</a:t>
            </a:r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KRĀSU,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lv-LV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BITES LIDOJUMU… 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lv-LV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8154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5" name="Picture 10" descr="http://svyato.info/uploads/posts/2012-04/1333610981_rodnik-istochnik-klyuch-sela-levashov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41343" r="12723" b="14125"/>
          <a:stretch/>
        </p:blipFill>
        <p:spPr bwMode="auto">
          <a:xfrm>
            <a:off x="6404882" y="358875"/>
            <a:ext cx="1907177" cy="15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vyato.info/uploads/posts/2012-04/1333610981_rodnik-istochnik-klyuch-sela-levashov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41343" r="12723" b="14125"/>
          <a:stretch/>
        </p:blipFill>
        <p:spPr bwMode="auto">
          <a:xfrm>
            <a:off x="2594338" y="1657561"/>
            <a:ext cx="1907177" cy="15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lady-in-web.ru/wp-content/uploads/2011/02/19222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851" y="1317173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lady-in-web.ru/wp-content/uploads/2011/02/19222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3" y="3065156"/>
            <a:ext cx="2000794" cy="20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spi3uk.itvnet.lv/upload/articles/22/224469/images/Kas-par-koku-mit-tevi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6086" r="7770" b="6600"/>
          <a:stretch/>
        </p:blipFill>
        <p:spPr bwMode="auto">
          <a:xfrm>
            <a:off x="4581116" y="2931265"/>
            <a:ext cx="1602377" cy="16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encrypted-tbn3.gstatic.com/images?q=tbn:ANd9GcTCx4BGC0xeqyyDTpNn4Wkilf9V5PrW_1mKOYRkok5vxil7ezr-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17408"/>
          <a:stretch/>
        </p:blipFill>
        <p:spPr bwMode="auto">
          <a:xfrm>
            <a:off x="8016784" y="3363160"/>
            <a:ext cx="2081349" cy="14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https://lib.rus.ec/i/78/451478/Autogen_eBook_id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8383" r="9409" b="6196"/>
          <a:stretch/>
        </p:blipFill>
        <p:spPr bwMode="auto">
          <a:xfrm>
            <a:off x="3160824" y="4765246"/>
            <a:ext cx="2104936" cy="13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74" y="5099259"/>
            <a:ext cx="10364451" cy="1596177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DZĪVE VISAPKĀRT CILVĒKAM IR BRĪNIŠĶĪGA</a:t>
            </a:r>
            <a:r>
              <a:rPr lang="lv-LV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S.Obramovs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18" name="Picture 2" descr="http://www.weare.ir/wp-content/uploads/2013/08/Leaves-and-Drawings-4-weare.i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52" y="262664"/>
            <a:ext cx="6619694" cy="45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4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Māksla un kultūra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Gleznotājs</a:t>
            </a:r>
          </a:p>
          <a:p>
            <a:r>
              <a:rPr lang="lv-LV" dirty="0" smtClean="0"/>
              <a:t>Latgales  Kultūrvēstures muzeja mākslinieks</a:t>
            </a:r>
          </a:p>
          <a:p>
            <a:r>
              <a:rPr lang="lv-LV" dirty="0"/>
              <a:t> </a:t>
            </a:r>
            <a:r>
              <a:rPr lang="lv-LV" dirty="0" smtClean="0"/>
              <a:t>Tērpu mākslinieks teātrī </a:t>
            </a:r>
          </a:p>
          <a:p>
            <a:r>
              <a:rPr lang="lv-LV" dirty="0" smtClean="0"/>
              <a:t>Scenogrāfs</a:t>
            </a:r>
          </a:p>
          <a:p>
            <a:r>
              <a:rPr lang="lv-LV" dirty="0" smtClean="0"/>
              <a:t>Latgales Kultūras vēstures pētnieks un saglabātājs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22" y="969264"/>
            <a:ext cx="6144768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Kino un teātris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Teātra un filmu Aktieris</a:t>
            </a:r>
          </a:p>
          <a:p>
            <a:r>
              <a:rPr lang="lv-LV" dirty="0" smtClean="0"/>
              <a:t>Režisors</a:t>
            </a:r>
          </a:p>
          <a:p>
            <a:r>
              <a:rPr lang="lv-LV" dirty="0" smtClean="0"/>
              <a:t>Skaņu operators </a:t>
            </a:r>
          </a:p>
          <a:p>
            <a:r>
              <a:rPr lang="lv-LV" dirty="0" smtClean="0"/>
              <a:t>Scenārists</a:t>
            </a:r>
          </a:p>
          <a:p>
            <a:r>
              <a:rPr lang="lv-LV" dirty="0" smtClean="0"/>
              <a:t>Skatuves strādnieks</a:t>
            </a:r>
            <a:endParaRPr lang="lv-LV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50" y="670560"/>
            <a:ext cx="4401312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60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1163</TotalTime>
  <Words>343</Words>
  <Application>Microsoft Office PowerPoint</Application>
  <PresentationFormat>Custom</PresentationFormat>
  <Paragraphs>109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Droplet</vt:lpstr>
      <vt:lpstr>Antona Kūkoja  profesijas</vt:lpstr>
      <vt:lpstr>PowerPoint Presentation</vt:lpstr>
      <vt:lpstr>Cēlies no latīņu valodas vārda Professio.  Nodarbošanās, specialitāte, kas prasa noteiktas zināšanas prasmes un iemaņas.</vt:lpstr>
      <vt:lpstr>Kas ir talants?</vt:lpstr>
      <vt:lpstr>    Prasme   saskatīt   to, ko ne -   saskata  citi,   sadzirdēt      to, ko    ne -      sadzird          citi,    saprast     to, ko    ne -   saprot                 citi.      Kā rodas šī prasme?       </vt:lpstr>
      <vt:lpstr>PowerPoint Presentation</vt:lpstr>
      <vt:lpstr>DZĪVE VISAPKĀRT CILVĒKAM IR BRĪNIŠĶĪGA. S.Obramovs  </vt:lpstr>
      <vt:lpstr>Māksla un kultūra</vt:lpstr>
      <vt:lpstr>Kino un teātris</vt:lpstr>
      <vt:lpstr>Vārda mākslnieks</vt:lpstr>
      <vt:lpstr>vadītājs</vt:lpstr>
      <vt:lpstr>Atrodi, kādus darbus ir darījis antons Kūkojs?</vt:lpstr>
      <vt:lpstr>9 omoti 10 bods</vt:lpstr>
      <vt:lpstr>Omots na komots</vt:lpstr>
      <vt:lpstr>«Iniciālis» no latīņu valodas vārda initialis nozīmē «tas, kas ir sākumā» tie varbūt: 1) pirmie burti vārdā un uzvārdā, piemēram,  AK (Antons Kūkojs) 2)kāda nosaukuma pirmie burti P.S. (post scriptum – pēc rakstītā) 3) īpaši noformēts jebkurš pirmais burts kādam vārdam</vt:lpstr>
      <vt:lpstr>Monogramma  No grieķu valodas vārdiem μόνος – viens, γραμμα – burts,  ir zīme, kas tiek veidota no savstarpēji blakus novietotiem vai savītiem vārda un uzvārda pirmajiem burtiem. </vt:lpstr>
      <vt:lpstr>Monogrammas pielietojums</vt:lpstr>
      <vt:lpstr>PowerPoint Presentation</vt:lpstr>
      <vt:lpstr>INICIĀLIS, tā pielietojums </vt:lpstr>
      <vt:lpstr>PowerPoint Presentation</vt:lpstr>
      <vt:lpstr>PowerPoint Presentation</vt:lpstr>
      <vt:lpstr>PowerPoint Presentation</vt:lpstr>
      <vt:lpstr>PowerPoint Presentation</vt:lpstr>
      <vt:lpstr>Vizītkarte</vt:lpstr>
      <vt:lpstr>PowerPoint Presentation</vt:lpstr>
      <vt:lpstr>Uzdevums par vizītkarti</vt:lpstr>
      <vt:lpstr>Paldies par uzmanību!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Vorkale</dc:creator>
  <cp:lastModifiedBy>c400's Windows XP PC</cp:lastModifiedBy>
  <cp:revision>40</cp:revision>
  <dcterms:created xsi:type="dcterms:W3CDTF">2014-10-17T13:52:09Z</dcterms:created>
  <dcterms:modified xsi:type="dcterms:W3CDTF">2015-02-20T12:06:16Z</dcterms:modified>
</cp:coreProperties>
</file>